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6.svg" ContentType="image/svg+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Public Sans"/>
      <p:regular r:id="rId20"/>
    </p:embeddedFont>
    <p:embeddedFont>
      <p:font typeface="Public Sans Bold"/>
      <p:bold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png"/><Relationship Id="rId7" Type="http://schemas.openxmlformats.org/officeDocument/2006/relationships/image" Target="../media/image17.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sv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13528549" y="-5476093"/>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9377028" y="-2722710"/>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803089" y="7069163"/>
            <a:ext cx="9606178" cy="9606178"/>
          </a:xfrm>
          <a:custGeom>
            <a:avLst/>
            <a:gdLst/>
            <a:ahLst/>
            <a:cxnLst/>
            <a:rect l="l" t="t" r="r" b="b"/>
            <a:pathLst>
              <a:path w="9606178" h="9606178">
                <a:moveTo>
                  <a:pt x="0" y="0"/>
                </a:moveTo>
                <a:lnTo>
                  <a:pt x="9606178" y="0"/>
                </a:lnTo>
                <a:lnTo>
                  <a:pt x="9606178" y="9606178"/>
                </a:lnTo>
                <a:lnTo>
                  <a:pt x="0" y="960617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0356303" y="1169525"/>
            <a:ext cx="6902997" cy="6842595"/>
          </a:xfrm>
          <a:custGeom>
            <a:avLst/>
            <a:gdLst/>
            <a:ahLst/>
            <a:cxnLst/>
            <a:rect l="l" t="t" r="r" b="b"/>
            <a:pathLst>
              <a:path w="6902997" h="6842595">
                <a:moveTo>
                  <a:pt x="0" y="0"/>
                </a:moveTo>
                <a:lnTo>
                  <a:pt x="6902997" y="0"/>
                </a:lnTo>
                <a:lnTo>
                  <a:pt x="6902997" y="6842595"/>
                </a:lnTo>
                <a:lnTo>
                  <a:pt x="0" y="6842595"/>
                </a:lnTo>
                <a:lnTo>
                  <a:pt x="0" y="0"/>
                </a:lnTo>
                <a:close/>
              </a:path>
            </a:pathLst>
          </a:custGeom>
          <a:blipFill>
            <a:blip r:embed="rId5"/>
            <a:stretch>
              <a:fillRect/>
            </a:stretch>
          </a:blipFill>
        </p:spPr>
      </p:sp>
      <p:sp>
        <p:nvSpPr>
          <p:cNvPr id="6" name="Freeform 6"/>
          <p:cNvSpPr/>
          <p:nvPr/>
        </p:nvSpPr>
        <p:spPr>
          <a:xfrm>
            <a:off x="11001269" y="5804246"/>
            <a:ext cx="3548304" cy="3313229"/>
          </a:xfrm>
          <a:custGeom>
            <a:avLst/>
            <a:gdLst/>
            <a:ahLst/>
            <a:cxnLst/>
            <a:rect l="l" t="t" r="r" b="b"/>
            <a:pathLst>
              <a:path w="3548304" h="3313229">
                <a:moveTo>
                  <a:pt x="0" y="0"/>
                </a:moveTo>
                <a:lnTo>
                  <a:pt x="3548304" y="0"/>
                </a:lnTo>
                <a:lnTo>
                  <a:pt x="3548304" y="3313229"/>
                </a:lnTo>
                <a:lnTo>
                  <a:pt x="0" y="3313229"/>
                </a:lnTo>
                <a:lnTo>
                  <a:pt x="0" y="0"/>
                </a:lnTo>
                <a:close/>
              </a:path>
            </a:pathLst>
          </a:custGeom>
          <a:blipFill>
            <a:blip r:embed="rId6"/>
            <a:stretch>
              <a:fillRect/>
            </a:stretch>
          </a:blipFill>
        </p:spPr>
      </p:sp>
      <p:sp>
        <p:nvSpPr>
          <p:cNvPr id="7" name="TextBox 7"/>
          <p:cNvSpPr txBox="1"/>
          <p:nvPr/>
        </p:nvSpPr>
        <p:spPr>
          <a:xfrm>
            <a:off x="892447" y="1450041"/>
            <a:ext cx="10460251" cy="4233989"/>
          </a:xfrm>
          <a:prstGeom prst="rect">
            <a:avLst/>
          </a:prstGeom>
        </p:spPr>
        <p:txBody>
          <a:bodyPr lIns="0" tIns="0" rIns="0" bIns="0" rtlCol="0" anchor="t">
            <a:spAutoFit/>
          </a:bodyPr>
          <a:lstStyle/>
          <a:p>
            <a:pPr algn="just">
              <a:lnSpc>
                <a:spcPts val="11050"/>
              </a:lnSpc>
            </a:pPr>
            <a:r>
              <a:rPr lang="en-US" sz="7895" b="1">
                <a:solidFill>
                  <a:srgbClr val="FFFFFF"/>
                </a:solidFill>
                <a:latin typeface="Telegraf Bold" panose="00000800000000000000"/>
                <a:ea typeface="Telegraf Bold" panose="00000800000000000000"/>
                <a:cs typeface="Telegraf Bold" panose="00000800000000000000"/>
                <a:sym typeface="Telegraf Bold" panose="00000800000000000000"/>
              </a:rPr>
              <a:t>CURRENCY</a:t>
            </a:r>
            <a:endParaRPr lang="en-US" sz="789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just">
              <a:lnSpc>
                <a:spcPts val="11050"/>
              </a:lnSpc>
            </a:pPr>
            <a:r>
              <a:rPr lang="en-US" sz="7895" b="1">
                <a:solidFill>
                  <a:srgbClr val="FFFFFF"/>
                </a:solidFill>
                <a:latin typeface="Telegraf Bold" panose="00000800000000000000"/>
                <a:ea typeface="Telegraf Bold" panose="00000800000000000000"/>
                <a:cs typeface="Telegraf Bold" panose="00000800000000000000"/>
                <a:sym typeface="Telegraf Bold" panose="00000800000000000000"/>
              </a:rPr>
              <a:t>CONVERTER</a:t>
            </a:r>
            <a:endParaRPr lang="en-US" sz="789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just">
              <a:lnSpc>
                <a:spcPts val="11050"/>
              </a:lnSpc>
            </a:pPr>
          </a:p>
        </p:txBody>
      </p:sp>
      <p:sp>
        <p:nvSpPr>
          <p:cNvPr id="8" name="TextBox 8"/>
          <p:cNvSpPr txBox="1"/>
          <p:nvPr/>
        </p:nvSpPr>
        <p:spPr>
          <a:xfrm>
            <a:off x="1028700" y="6520977"/>
            <a:ext cx="8115300" cy="1092556"/>
          </a:xfrm>
          <a:prstGeom prst="rect">
            <a:avLst/>
          </a:prstGeom>
        </p:spPr>
        <p:txBody>
          <a:bodyPr lIns="0" tIns="0" rIns="0" bIns="0" rtlCol="0" anchor="t">
            <a:spAutoFit/>
          </a:bodyPr>
          <a:lstStyle/>
          <a:p>
            <a:pPr algn="just">
              <a:lnSpc>
                <a:spcPts val="3415"/>
              </a:lnSpc>
            </a:pPr>
            <a:r>
              <a:rPr lang="en-US" sz="3315" spc="-116">
                <a:solidFill>
                  <a:srgbClr val="FFFFFF"/>
                </a:solidFill>
                <a:latin typeface="Public Sans"/>
                <a:ea typeface="Public Sans"/>
                <a:cs typeface="Public Sans"/>
                <a:sym typeface="Public Sans"/>
              </a:rPr>
              <a:t>presented by : J . Pavan Tej</a:t>
            </a:r>
            <a:endParaRPr lang="en-US" sz="3315" spc="-116">
              <a:solidFill>
                <a:srgbClr val="FFFFFF"/>
              </a:solidFill>
              <a:latin typeface="Public Sans"/>
              <a:ea typeface="Public Sans"/>
              <a:cs typeface="Public Sans"/>
              <a:sym typeface="Public Sans"/>
            </a:endParaRPr>
          </a:p>
          <a:p>
            <a:pPr algn="just">
              <a:lnSpc>
                <a:spcPts val="3415"/>
              </a:lnSpc>
            </a:pPr>
            <a:r>
              <a:rPr lang="en-US" sz="3315" spc="-116">
                <a:solidFill>
                  <a:srgbClr val="FFFFFF"/>
                </a:solidFill>
                <a:latin typeface="Public Sans"/>
                <a:ea typeface="Public Sans"/>
                <a:cs typeface="Public Sans"/>
                <a:sym typeface="Public Sans"/>
              </a:rPr>
              <a:t>organization :  Micro IT </a:t>
            </a:r>
            <a:endParaRPr lang="en-US" sz="3315" spc="-116">
              <a:solidFill>
                <a:srgbClr val="FFFFFF"/>
              </a:solidFill>
              <a:latin typeface="Public Sans"/>
              <a:ea typeface="Public Sans"/>
              <a:cs typeface="Public Sans"/>
              <a:sym typeface="Public Sans"/>
            </a:endParaRPr>
          </a:p>
          <a:p>
            <a:pPr marL="0" lvl="0" indent="0" algn="just">
              <a:lnSpc>
                <a:spcPts val="1765"/>
              </a:lnSpc>
              <a:spcBef>
                <a:spcPct val="0"/>
              </a:spcBef>
            </a:pPr>
          </a:p>
        </p:txBody>
      </p:sp>
      <p:sp>
        <p:nvSpPr>
          <p:cNvPr id="9" name="Freeform 9"/>
          <p:cNvSpPr/>
          <p:nvPr/>
        </p:nvSpPr>
        <p:spPr>
          <a:xfrm>
            <a:off x="-3592467" y="4109877"/>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9839047" y="-2922839"/>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3" name="Freeform 3"/>
          <p:cNvSpPr/>
          <p:nvPr/>
        </p:nvSpPr>
        <p:spPr>
          <a:xfrm>
            <a:off x="-2407197" y="3064216"/>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4371708" y="-247650"/>
            <a:ext cx="4466272" cy="1463674"/>
          </a:xfrm>
          <a:prstGeom prst="rect">
            <a:avLst/>
          </a:prstGeom>
        </p:spPr>
        <p:txBody>
          <a:bodyPr lIns="0" tIns="0" rIns="0" bIns="0" rtlCol="0" anchor="t">
            <a:spAutoFit/>
          </a:bodyPr>
          <a:lstStyle/>
          <a:p>
            <a:pPr algn="ctr">
              <a:lnSpc>
                <a:spcPts val="11200"/>
              </a:lnSpc>
              <a:spcBef>
                <a:spcPct val="0"/>
              </a:spcBef>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css code</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5" name="TextBox 5"/>
          <p:cNvSpPr txBox="1"/>
          <p:nvPr/>
        </p:nvSpPr>
        <p:spPr>
          <a:xfrm>
            <a:off x="687651" y="933450"/>
            <a:ext cx="9453697" cy="9449961"/>
          </a:xfrm>
          <a:prstGeom prst="rect">
            <a:avLst/>
          </a:prstGeom>
        </p:spPr>
        <p:txBody>
          <a:bodyPr lIns="0" tIns="0" rIns="0" bIns="0" rtlCol="0" anchor="t">
            <a:spAutoFit/>
          </a:bodyPr>
          <a:lstStyle/>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body {</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background: #eef3fd;</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font-family: "Segoe UI", sans-serif;</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.container {</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background: white;</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padding: 30px;</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border-radius: 15px;</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box-shadow: 0 10px 30px rgba(0,0,0,0.1);</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.header {</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background: #2c6fff;</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color: white;</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  border-radius: 10px 10px 0 0;</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pPr>
            <a:r>
              <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rPr>
              <a:t>}</a:t>
            </a:r>
            <a:endParaRPr lang="en-US" sz="2955"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135"/>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3099842" y="3587124"/>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3" name="Freeform 3"/>
          <p:cNvSpPr/>
          <p:nvPr/>
        </p:nvSpPr>
        <p:spPr>
          <a:xfrm>
            <a:off x="9448703" y="-2409606"/>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4013984" y="173038"/>
            <a:ext cx="8207097" cy="1463674"/>
          </a:xfrm>
          <a:prstGeom prst="rect">
            <a:avLst/>
          </a:prstGeom>
        </p:spPr>
        <p:txBody>
          <a:bodyPr lIns="0" tIns="0" rIns="0" bIns="0" rtlCol="0" anchor="t">
            <a:spAutoFit/>
          </a:bodyPr>
          <a:lstStyle/>
          <a:p>
            <a:pPr algn="ctr">
              <a:lnSpc>
                <a:spcPts val="11200"/>
              </a:lnSpc>
              <a:spcBef>
                <a:spcPct val="0"/>
              </a:spcBef>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Java Script code</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5" name="TextBox 5"/>
          <p:cNvSpPr txBox="1"/>
          <p:nvPr/>
        </p:nvSpPr>
        <p:spPr>
          <a:xfrm>
            <a:off x="822917" y="1860746"/>
            <a:ext cx="15529287" cy="7867463"/>
          </a:xfrm>
          <a:prstGeom prst="rect">
            <a:avLst/>
          </a:prstGeom>
        </p:spPr>
        <p:txBody>
          <a:bodyPr lIns="0" tIns="0" rIns="0" bIns="0" rtlCol="0" anchor="t">
            <a:spAutoFit/>
          </a:bodyPr>
          <a:lstStyle/>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const c</a:t>
            </a: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onvert = async () =&gt; {</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amount = document.querySelector('input').value;</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from = document.querySelectorAll('select')[0].value;</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to = document.querySelectorAll('select')[1].value;</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res = await fetch(`https://api.exchangerate-api.com/v4/latest/${from}`);</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data = await res.json();</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rate = data.rates[to];</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const result = (amount * rate).toFixed(2);</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  document.querySelector('.to-value').innerText = `${result} ${to}`;</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r>
              <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rPr>
              <a:t>};</a:t>
            </a:r>
            <a:endParaRPr lang="en-US" sz="322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51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7BFF"/>
        </a:solidFill>
        <a:effectLst/>
      </p:bgPr>
    </p:bg>
    <p:spTree>
      <p:nvGrpSpPr>
        <p:cNvPr id="1" name=""/>
        <p:cNvGrpSpPr/>
        <p:nvPr/>
      </p:nvGrpSpPr>
      <p:grpSpPr>
        <a:xfrm>
          <a:off x="0" y="0"/>
          <a:ext cx="0" cy="0"/>
          <a:chOff x="0" y="0"/>
          <a:chExt cx="0" cy="0"/>
        </a:xfrm>
      </p:grpSpPr>
      <p:sp>
        <p:nvSpPr>
          <p:cNvPr id="2" name="Freeform 2"/>
          <p:cNvSpPr/>
          <p:nvPr/>
        </p:nvSpPr>
        <p:spPr>
          <a:xfrm>
            <a:off x="1417628" y="0"/>
            <a:ext cx="15560793" cy="10287000"/>
          </a:xfrm>
          <a:custGeom>
            <a:avLst/>
            <a:gdLst/>
            <a:ahLst/>
            <a:cxnLst/>
            <a:rect l="l" t="t" r="r" b="b"/>
            <a:pathLst>
              <a:path w="15560793" h="10287000">
                <a:moveTo>
                  <a:pt x="0" y="0"/>
                </a:moveTo>
                <a:lnTo>
                  <a:pt x="15560793" y="0"/>
                </a:lnTo>
                <a:lnTo>
                  <a:pt x="15560793" y="10287000"/>
                </a:lnTo>
                <a:lnTo>
                  <a:pt x="0" y="10287000"/>
                </a:lnTo>
                <a:lnTo>
                  <a:pt x="0" y="0"/>
                </a:lnTo>
                <a:close/>
              </a:path>
            </a:pathLst>
          </a:custGeom>
          <a:blipFill>
            <a:blip r:embed="rId1"/>
            <a:stretch>
              <a:fillRect t="-14571" b="-1457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562756" y="2120828"/>
            <a:ext cx="8788641" cy="1463674"/>
          </a:xfrm>
          <a:prstGeom prst="rect">
            <a:avLst/>
          </a:prstGeom>
        </p:spPr>
        <p:txBody>
          <a:bodyPr lIns="0" tIns="0" rIns="0" bIns="0" rtlCol="0" anchor="t">
            <a:spAutoFit/>
          </a:bodyPr>
          <a:lstStyle/>
          <a:p>
            <a:pPr algn="just">
              <a:lnSpc>
                <a:spcPts val="11200"/>
              </a:lnSpc>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Conclusion</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3" name="Freeform 3"/>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415465" y="4214461"/>
            <a:ext cx="9617197" cy="3803785"/>
          </a:xfrm>
          <a:prstGeom prst="rect">
            <a:avLst/>
          </a:prstGeom>
        </p:spPr>
        <p:txBody>
          <a:bodyPr lIns="0" tIns="0" rIns="0" bIns="0" rtlCol="0" anchor="t">
            <a:spAutoFit/>
          </a:bodyPr>
          <a:lstStyle/>
          <a:p>
            <a:pPr marL="0" lvl="0" indent="0" algn="just">
              <a:lnSpc>
                <a:spcPts val="4335"/>
              </a:lnSpc>
            </a:pPr>
            <a:r>
              <a:rPr lang="en-US" sz="3260" spc="-114">
                <a:solidFill>
                  <a:srgbClr val="FFFFFF"/>
                </a:solidFill>
                <a:latin typeface="Public Sans"/>
                <a:ea typeface="Public Sans"/>
                <a:cs typeface="Public Sans"/>
                <a:sym typeface="Public Sans"/>
              </a:rPr>
              <a:t>Cur</a:t>
            </a:r>
            <a:r>
              <a:rPr lang="en-US" sz="3260" u="none" strike="noStrike" spc="-114">
                <a:solidFill>
                  <a:srgbClr val="FFFFFF"/>
                </a:solidFill>
                <a:latin typeface="Public Sans"/>
                <a:ea typeface="Public Sans"/>
                <a:cs typeface="Public Sans"/>
                <a:sym typeface="Public Sans"/>
              </a:rPr>
              <a:t>rency converters are vital tools in today’s global economy, enabling users to make informed financial decisions. With real-time data, user-friendly interfaces, and a variety of features, they serve as essential resources for anyone dealing with multiple currencies.</a:t>
            </a:r>
            <a:endParaRPr lang="en-US" sz="3260" u="none" strike="noStrike" spc="-114">
              <a:solidFill>
                <a:srgbClr val="FFFFFF"/>
              </a:solidFill>
              <a:latin typeface="Public Sans"/>
              <a:ea typeface="Public Sans"/>
              <a:cs typeface="Public Sans"/>
              <a:sym typeface="Public Sans"/>
            </a:endParaRPr>
          </a:p>
          <a:p>
            <a:pPr marL="0" lvl="0" indent="0" algn="just">
              <a:lnSpc>
                <a:spcPts val="4335"/>
              </a:lnSpc>
            </a:pPr>
          </a:p>
        </p:txBody>
      </p:sp>
      <p:sp>
        <p:nvSpPr>
          <p:cNvPr id="5" name="Freeform 5"/>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028700" y="1028700"/>
            <a:ext cx="400259" cy="400259"/>
          </a:xfrm>
          <a:custGeom>
            <a:avLst/>
            <a:gdLst/>
            <a:ahLst/>
            <a:cxnLst/>
            <a:rect l="l" t="t" r="r" b="b"/>
            <a:pathLst>
              <a:path w="400259" h="400259">
                <a:moveTo>
                  <a:pt x="0" y="0"/>
                </a:moveTo>
                <a:lnTo>
                  <a:pt x="400259" y="0"/>
                </a:lnTo>
                <a:lnTo>
                  <a:pt x="400259" y="400259"/>
                </a:lnTo>
                <a:lnTo>
                  <a:pt x="0" y="400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564557" y="3584502"/>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sp>
      <p:sp>
        <p:nvSpPr>
          <p:cNvPr id="8" name="Freeform 8"/>
          <p:cNvSpPr/>
          <p:nvPr/>
        </p:nvSpPr>
        <p:spPr>
          <a:xfrm>
            <a:off x="9817341" y="-2529673"/>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sp>
      <p:sp>
        <p:nvSpPr>
          <p:cNvPr id="9" name="Freeform 9"/>
          <p:cNvSpPr/>
          <p:nvPr/>
        </p:nvSpPr>
        <p:spPr>
          <a:xfrm>
            <a:off x="10251329" y="2116666"/>
            <a:ext cx="7462147" cy="6053667"/>
          </a:xfrm>
          <a:custGeom>
            <a:avLst/>
            <a:gdLst/>
            <a:ahLst/>
            <a:cxnLst/>
            <a:rect l="l" t="t" r="r" b="b"/>
            <a:pathLst>
              <a:path w="7462147" h="6053667">
                <a:moveTo>
                  <a:pt x="0" y="0"/>
                </a:moveTo>
                <a:lnTo>
                  <a:pt x="7462148" y="0"/>
                </a:lnTo>
                <a:lnTo>
                  <a:pt x="7462148" y="6053668"/>
                </a:lnTo>
                <a:lnTo>
                  <a:pt x="0" y="6053668"/>
                </a:lnTo>
                <a:lnTo>
                  <a:pt x="0" y="0"/>
                </a:lnTo>
                <a:close/>
              </a:path>
            </a:pathLst>
          </a:custGeom>
          <a:blipFill>
            <a:blip r:embed="rId7"/>
            <a:stretch>
              <a:fillRect/>
            </a:stretch>
          </a:blipFill>
        </p:spPr>
      </p:sp>
      <p:sp>
        <p:nvSpPr>
          <p:cNvPr id="10" name="Freeform 10"/>
          <p:cNvSpPr/>
          <p:nvPr/>
        </p:nvSpPr>
        <p:spPr>
          <a:xfrm>
            <a:off x="10800857" y="5567501"/>
            <a:ext cx="2836712" cy="2813286"/>
          </a:xfrm>
          <a:custGeom>
            <a:avLst/>
            <a:gdLst/>
            <a:ahLst/>
            <a:cxnLst/>
            <a:rect l="l" t="t" r="r" b="b"/>
            <a:pathLst>
              <a:path w="2836712" h="2813286">
                <a:moveTo>
                  <a:pt x="0" y="0"/>
                </a:moveTo>
                <a:lnTo>
                  <a:pt x="2836711" y="0"/>
                </a:lnTo>
                <a:lnTo>
                  <a:pt x="2836711" y="2813285"/>
                </a:lnTo>
                <a:lnTo>
                  <a:pt x="0" y="2813285"/>
                </a:lnTo>
                <a:lnTo>
                  <a:pt x="0" y="0"/>
                </a:lnTo>
                <a:close/>
              </a:path>
            </a:pathLst>
          </a:custGeom>
          <a:blipFill>
            <a:blip r:embed="rId8"/>
            <a:stretch>
              <a:fillRect/>
            </a:stretch>
          </a:blipFill>
        </p:spPr>
      </p:sp>
      <p:sp>
        <p:nvSpPr>
          <p:cNvPr id="11" name="TextBox 11"/>
          <p:cNvSpPr txBox="1"/>
          <p:nvPr/>
        </p:nvSpPr>
        <p:spPr>
          <a:xfrm>
            <a:off x="1228829" y="1097702"/>
            <a:ext cx="2192533" cy="281305"/>
          </a:xfrm>
          <a:prstGeom prst="rect">
            <a:avLst/>
          </a:prstGeom>
        </p:spPr>
        <p:txBody>
          <a:bodyPr lIns="0" tIns="0" rIns="0" bIns="0" rtlCol="0" anchor="t">
            <a:spAutoFit/>
          </a:bodyPr>
          <a:lstStyle/>
          <a:p>
            <a:pPr marL="0" lvl="0" indent="0" algn="r">
              <a:lnSpc>
                <a:spcPts val="2060"/>
              </a:lnSpc>
              <a:spcBef>
                <a:spcPct val="0"/>
              </a:spcBef>
            </a:pPr>
            <a:r>
              <a:rPr lang="en-US" sz="2000" b="1" spc="-70">
                <a:solidFill>
                  <a:srgbClr val="FFFFFF"/>
                </a:solidFill>
                <a:latin typeface="Public Sans Bold"/>
                <a:ea typeface="Public Sans Bold"/>
                <a:cs typeface="Public Sans Bold"/>
                <a:sym typeface="Public Sans Bold"/>
              </a:rPr>
              <a:t>SALFORD &amp; CO.</a:t>
            </a:r>
            <a:endParaRPr lang="en-US" sz="2000" b="1" spc="-70">
              <a:solidFill>
                <a:srgbClr val="FFFFFF"/>
              </a:solidFill>
              <a:latin typeface="Public Sans Bold"/>
              <a:ea typeface="Public Sans Bold"/>
              <a:cs typeface="Public Sans Bold"/>
              <a:sym typeface="Public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5564557" y="3584502"/>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9817341" y="-2529673"/>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989440" y="3175600"/>
            <a:ext cx="14309120" cy="3527278"/>
          </a:xfrm>
          <a:prstGeom prst="rect">
            <a:avLst/>
          </a:prstGeom>
        </p:spPr>
        <p:txBody>
          <a:bodyPr lIns="0" tIns="0" rIns="0" bIns="0" rtlCol="0" anchor="t">
            <a:spAutoFit/>
          </a:bodyPr>
          <a:lstStyle/>
          <a:p>
            <a:pPr algn="ctr">
              <a:lnSpc>
                <a:spcPts val="27310"/>
              </a:lnSpc>
            </a:pPr>
            <a:r>
              <a:rPr lang="en-US" sz="19510" b="1">
                <a:solidFill>
                  <a:srgbClr val="FFFFFF"/>
                </a:solidFill>
                <a:latin typeface="Telegraf Bold" panose="00000800000000000000"/>
                <a:ea typeface="Telegraf Bold" panose="00000800000000000000"/>
                <a:cs typeface="Telegraf Bold" panose="00000800000000000000"/>
                <a:sym typeface="Telegraf Bold" panose="00000800000000000000"/>
              </a:rPr>
              <a:t>Thank You</a:t>
            </a:r>
            <a:endParaRPr lang="en-US" sz="1951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751587" y="1243435"/>
            <a:ext cx="8788641" cy="1463674"/>
          </a:xfrm>
          <a:prstGeom prst="rect">
            <a:avLst/>
          </a:prstGeom>
        </p:spPr>
        <p:txBody>
          <a:bodyPr lIns="0" tIns="0" rIns="0" bIns="0" rtlCol="0" anchor="t">
            <a:spAutoFit/>
          </a:bodyPr>
          <a:lstStyle/>
          <a:p>
            <a:pPr algn="just">
              <a:lnSpc>
                <a:spcPts val="11200"/>
              </a:lnSpc>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Abstract</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3" name="Freeform 3"/>
          <p:cNvSpPr/>
          <p:nvPr/>
        </p:nvSpPr>
        <p:spPr>
          <a:xfrm>
            <a:off x="9450147" y="-3579959"/>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4" name="Freeform 4"/>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90168" y="4433161"/>
            <a:ext cx="9311478" cy="4412792"/>
          </a:xfrm>
          <a:prstGeom prst="rect">
            <a:avLst/>
          </a:prstGeom>
        </p:spPr>
        <p:txBody>
          <a:bodyPr lIns="0" tIns="0" rIns="0" bIns="0" rtlCol="0" anchor="t">
            <a:spAutoFit/>
          </a:bodyPr>
          <a:lstStyle/>
          <a:p>
            <a:pPr marL="0" lvl="0" indent="0" algn="just">
              <a:lnSpc>
                <a:spcPts val="4070"/>
              </a:lnSpc>
            </a:pPr>
            <a:r>
              <a:rPr lang="en-US" sz="2905" spc="-101">
                <a:solidFill>
                  <a:srgbClr val="FFFFFF"/>
                </a:solidFill>
                <a:latin typeface="Public Sans"/>
                <a:ea typeface="Public Sans"/>
                <a:cs typeface="Public Sans"/>
                <a:sym typeface="Public Sans"/>
              </a:rPr>
              <a:t>This</a:t>
            </a:r>
            <a:r>
              <a:rPr lang="en-US" sz="2905" u="none" strike="noStrike" spc="-101">
                <a:solidFill>
                  <a:srgbClr val="FFFFFF"/>
                </a:solidFill>
                <a:latin typeface="Public Sans"/>
                <a:ea typeface="Public Sans"/>
                <a:cs typeface="Public Sans"/>
                <a:sym typeface="Public Sans"/>
              </a:rPr>
              <a:t> presentation aims to provide an overview of a Currency Converter application, highlighting its functionality, benefits, and the technology behind it. Currency converters are essential tools for individuals and businesses engaged in international transactions, travel, or investment. By understanding how a currency converter works, users can make informed decisions regarding currency exchange rates and conversions.</a:t>
            </a:r>
            <a:endParaRPr lang="en-US" sz="2905" u="none" strike="noStrike" spc="-101">
              <a:solidFill>
                <a:srgbClr val="FFFFFF"/>
              </a:solidFill>
              <a:latin typeface="Public Sans"/>
              <a:ea typeface="Public Sans"/>
              <a:cs typeface="Public Sans"/>
              <a:sym typeface="Public Sans"/>
            </a:endParaRPr>
          </a:p>
          <a:p>
            <a:pPr marL="0" lvl="0" indent="0" algn="just">
              <a:lnSpc>
                <a:spcPts val="1965"/>
              </a:lnSpc>
              <a:spcBef>
                <a:spcPct val="0"/>
              </a:spcBef>
            </a:pPr>
          </a:p>
        </p:txBody>
      </p:sp>
      <p:sp>
        <p:nvSpPr>
          <p:cNvPr id="7" name="Freeform 7"/>
          <p:cNvSpPr/>
          <p:nvPr/>
        </p:nvSpPr>
        <p:spPr>
          <a:xfrm>
            <a:off x="10618380" y="2939324"/>
            <a:ext cx="6640920" cy="5254628"/>
          </a:xfrm>
          <a:custGeom>
            <a:avLst/>
            <a:gdLst/>
            <a:ahLst/>
            <a:cxnLst/>
            <a:rect l="l" t="t" r="r" b="b"/>
            <a:pathLst>
              <a:path w="6640920" h="5254628">
                <a:moveTo>
                  <a:pt x="0" y="0"/>
                </a:moveTo>
                <a:lnTo>
                  <a:pt x="6640920" y="0"/>
                </a:lnTo>
                <a:lnTo>
                  <a:pt x="6640920" y="5254628"/>
                </a:lnTo>
                <a:lnTo>
                  <a:pt x="0" y="5254628"/>
                </a:lnTo>
                <a:lnTo>
                  <a:pt x="0" y="0"/>
                </a:lnTo>
                <a:close/>
              </a:path>
            </a:pathLst>
          </a:custGeom>
          <a:blipFill>
            <a:blip r:embed="rId5"/>
            <a:stretch>
              <a:fillRect/>
            </a:stretch>
          </a:blipFill>
        </p:spPr>
      </p:sp>
      <p:sp>
        <p:nvSpPr>
          <p:cNvPr id="8" name="Freeform 8"/>
          <p:cNvSpPr/>
          <p:nvPr/>
        </p:nvSpPr>
        <p:spPr>
          <a:xfrm>
            <a:off x="10618380" y="5773664"/>
            <a:ext cx="3630880" cy="2617259"/>
          </a:xfrm>
          <a:custGeom>
            <a:avLst/>
            <a:gdLst/>
            <a:ahLst/>
            <a:cxnLst/>
            <a:rect l="l" t="t" r="r" b="b"/>
            <a:pathLst>
              <a:path w="3630880" h="2617259">
                <a:moveTo>
                  <a:pt x="0" y="0"/>
                </a:moveTo>
                <a:lnTo>
                  <a:pt x="3630880" y="0"/>
                </a:lnTo>
                <a:lnTo>
                  <a:pt x="3630880" y="2617260"/>
                </a:lnTo>
                <a:lnTo>
                  <a:pt x="0" y="2617260"/>
                </a:lnTo>
                <a:lnTo>
                  <a:pt x="0" y="0"/>
                </a:lnTo>
                <a:close/>
              </a:path>
            </a:pathLst>
          </a:custGeom>
          <a:blipFill>
            <a:blip r:embed="rId6"/>
            <a:stretch>
              <a:fillRect/>
            </a:stretch>
          </a:blipFill>
        </p:spPr>
      </p:sp>
      <p:sp>
        <p:nvSpPr>
          <p:cNvPr id="9" name="Freeform 9"/>
          <p:cNvSpPr/>
          <p:nvPr/>
        </p:nvSpPr>
        <p:spPr>
          <a:xfrm>
            <a:off x="-5784104" y="3698419"/>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10" name="Freeform 10"/>
          <p:cNvSpPr/>
          <p:nvPr/>
        </p:nvSpPr>
        <p:spPr>
          <a:xfrm>
            <a:off x="-5245573" y="3584502"/>
            <a:ext cx="12548545" cy="8303338"/>
          </a:xfrm>
          <a:custGeom>
            <a:avLst/>
            <a:gdLst/>
            <a:ahLst/>
            <a:cxnLst/>
            <a:rect l="l" t="t" r="r" b="b"/>
            <a:pathLst>
              <a:path w="12548545" h="8303338">
                <a:moveTo>
                  <a:pt x="0" y="0"/>
                </a:moveTo>
                <a:lnTo>
                  <a:pt x="12548546" y="0"/>
                </a:lnTo>
                <a:lnTo>
                  <a:pt x="12548546"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1028700" y="1526461"/>
            <a:ext cx="9137739" cy="769711"/>
          </a:xfrm>
          <a:prstGeom prst="rect">
            <a:avLst/>
          </a:prstGeom>
        </p:spPr>
        <p:txBody>
          <a:bodyPr lIns="0" tIns="0" rIns="0" bIns="0" rtlCol="0" anchor="t">
            <a:spAutoFit/>
          </a:bodyPr>
          <a:lstStyle/>
          <a:p>
            <a:pPr algn="just">
              <a:lnSpc>
                <a:spcPts val="5875"/>
              </a:lnSpc>
            </a:pPr>
            <a:r>
              <a:rPr lang="en-US" sz="4195">
                <a:solidFill>
                  <a:srgbClr val="FFFFFF"/>
                </a:solidFill>
                <a:latin typeface="Telegraf" panose="00000500000000000000"/>
                <a:ea typeface="Telegraf" panose="00000500000000000000"/>
                <a:cs typeface="Telegraf" panose="00000500000000000000"/>
                <a:sym typeface="Telegraf" panose="00000500000000000000"/>
              </a:rPr>
              <a:t>Introduction to Currency Converter</a:t>
            </a:r>
            <a:endParaRPr lang="en-US" sz="4195">
              <a:solidFill>
                <a:srgbClr val="FFFFFF"/>
              </a:solidFill>
              <a:latin typeface="Telegraf" panose="00000500000000000000"/>
              <a:ea typeface="Telegraf" panose="00000500000000000000"/>
              <a:cs typeface="Telegraf" panose="00000500000000000000"/>
              <a:sym typeface="Telegraf" panose="00000500000000000000"/>
            </a:endParaRPr>
          </a:p>
        </p:txBody>
      </p:sp>
      <p:sp>
        <p:nvSpPr>
          <p:cNvPr id="3" name="Freeform 3"/>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388207" y="3717616"/>
            <a:ext cx="9778231" cy="3969222"/>
          </a:xfrm>
          <a:prstGeom prst="rect">
            <a:avLst/>
          </a:prstGeom>
        </p:spPr>
        <p:txBody>
          <a:bodyPr lIns="0" tIns="0" rIns="0" bIns="0" rtlCol="0" anchor="t">
            <a:spAutoFit/>
          </a:bodyPr>
          <a:lstStyle/>
          <a:p>
            <a:pPr marL="567055" lvl="1" indent="-283845" algn="just">
              <a:lnSpc>
                <a:spcPts val="4440"/>
              </a:lnSpc>
              <a:buFont typeface="Arial" panose="020B0604020202020204"/>
              <a:buChar char="•"/>
            </a:pPr>
            <a:r>
              <a:rPr lang="en-US" sz="2625" spc="-91">
                <a:solidFill>
                  <a:srgbClr val="FFFFFF"/>
                </a:solidFill>
                <a:latin typeface="Public Sans"/>
                <a:ea typeface="Public Sans"/>
                <a:cs typeface="Public Sans"/>
                <a:sym typeface="Public Sans"/>
              </a:rPr>
              <a:t>Definition: </a:t>
            </a:r>
            <a:r>
              <a:rPr lang="en-US" sz="2625" u="none" strike="noStrike" spc="-91">
                <a:solidFill>
                  <a:srgbClr val="FFFFFF"/>
                </a:solidFill>
                <a:latin typeface="Public Sans"/>
                <a:ea typeface="Public Sans"/>
                <a:cs typeface="Public Sans"/>
                <a:sym typeface="Public Sans"/>
              </a:rPr>
              <a:t>A Currency Converter is a tool that allows users to convert one currency into another based on current exchange rates.</a:t>
            </a:r>
            <a:endParaRPr lang="en-US" sz="2625" u="none" strike="noStrike" spc="-91">
              <a:solidFill>
                <a:srgbClr val="FFFFFF"/>
              </a:solidFill>
              <a:latin typeface="Public Sans"/>
              <a:ea typeface="Public Sans"/>
              <a:cs typeface="Public Sans"/>
              <a:sym typeface="Public Sans"/>
            </a:endParaRPr>
          </a:p>
          <a:p>
            <a:pPr marL="567055" lvl="1" indent="-283845" algn="just">
              <a:lnSpc>
                <a:spcPts val="4440"/>
              </a:lnSpc>
              <a:buFont typeface="Arial" panose="020B0604020202020204"/>
              <a:buChar char="•"/>
            </a:pPr>
            <a:r>
              <a:rPr lang="en-US" sz="2625" u="none" strike="noStrike" spc="-91">
                <a:solidFill>
                  <a:srgbClr val="FFFFFF"/>
                </a:solidFill>
                <a:latin typeface="Public Sans"/>
                <a:ea typeface="Public Sans"/>
                <a:cs typeface="Public Sans"/>
                <a:sym typeface="Public Sans"/>
              </a:rPr>
              <a:t>Importance: Facilitates international trade, travel, and investment by providing real-time currency exchange information.</a:t>
            </a:r>
            <a:endParaRPr lang="en-US" sz="2625" u="none" strike="noStrike" spc="-91">
              <a:solidFill>
                <a:srgbClr val="FFFFFF"/>
              </a:solidFill>
              <a:latin typeface="Public Sans"/>
              <a:ea typeface="Public Sans"/>
              <a:cs typeface="Public Sans"/>
              <a:sym typeface="Public Sans"/>
            </a:endParaRPr>
          </a:p>
          <a:p>
            <a:pPr marL="0" lvl="0" indent="0" algn="just">
              <a:lnSpc>
                <a:spcPts val="2085"/>
              </a:lnSpc>
              <a:spcBef>
                <a:spcPct val="0"/>
              </a:spcBef>
            </a:pPr>
          </a:p>
          <a:p>
            <a:pPr marL="0" lvl="0" indent="0" algn="just">
              <a:lnSpc>
                <a:spcPts val="2085"/>
              </a:lnSpc>
              <a:spcBef>
                <a:spcPct val="0"/>
              </a:spcBef>
            </a:pPr>
          </a:p>
        </p:txBody>
      </p:sp>
      <p:sp>
        <p:nvSpPr>
          <p:cNvPr id="6" name="Freeform 6"/>
          <p:cNvSpPr/>
          <p:nvPr/>
        </p:nvSpPr>
        <p:spPr>
          <a:xfrm>
            <a:off x="-5245573" y="3584502"/>
            <a:ext cx="12548545" cy="8303338"/>
          </a:xfrm>
          <a:custGeom>
            <a:avLst/>
            <a:gdLst/>
            <a:ahLst/>
            <a:cxnLst/>
            <a:rect l="l" t="t" r="r" b="b"/>
            <a:pathLst>
              <a:path w="12548545" h="8303338">
                <a:moveTo>
                  <a:pt x="0" y="0"/>
                </a:moveTo>
                <a:lnTo>
                  <a:pt x="12548546" y="0"/>
                </a:lnTo>
                <a:lnTo>
                  <a:pt x="12548546"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7" name="Freeform 7"/>
          <p:cNvSpPr/>
          <p:nvPr/>
        </p:nvSpPr>
        <p:spPr>
          <a:xfrm>
            <a:off x="11142378" y="-3448526"/>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0">
            <a:off x="11142378" y="1659811"/>
            <a:ext cx="6752783" cy="6967378"/>
            <a:chOff x="0" y="0"/>
            <a:chExt cx="6154420" cy="6350000"/>
          </a:xfrm>
        </p:grpSpPr>
        <p:sp>
          <p:nvSpPr>
            <p:cNvPr id="9" name="Freeform 9"/>
            <p:cNvSpPr/>
            <p:nvPr/>
          </p:nvSpPr>
          <p:spPr>
            <a:xfrm>
              <a:off x="0" y="0"/>
              <a:ext cx="6154420" cy="6350000"/>
            </a:xfrm>
            <a:custGeom>
              <a:avLst/>
              <a:gdLst/>
              <a:ahLst/>
              <a:cxnLst/>
              <a:rect l="l" t="t" r="r" b="b"/>
              <a:pathLst>
                <a:path w="6154420" h="6350000">
                  <a:moveTo>
                    <a:pt x="4812030" y="0"/>
                  </a:moveTo>
                  <a:lnTo>
                    <a:pt x="904240" y="1235710"/>
                  </a:lnTo>
                  <a:lnTo>
                    <a:pt x="82550" y="2633980"/>
                  </a:lnTo>
                  <a:lnTo>
                    <a:pt x="0" y="6350000"/>
                  </a:lnTo>
                  <a:lnTo>
                    <a:pt x="6154420" y="6233160"/>
                  </a:lnTo>
                  <a:lnTo>
                    <a:pt x="6154420" y="0"/>
                  </a:lnTo>
                  <a:close/>
                </a:path>
              </a:pathLst>
            </a:custGeom>
            <a:blipFill>
              <a:blip r:embed="rId5"/>
              <a:stretch>
                <a:fillRect l="-27870" r="-27870"/>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0634509" y="-4077222"/>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1028700" y="398665"/>
            <a:ext cx="9605809" cy="1463674"/>
          </a:xfrm>
          <a:prstGeom prst="rect">
            <a:avLst/>
          </a:prstGeom>
        </p:spPr>
        <p:txBody>
          <a:bodyPr lIns="0" tIns="0" rIns="0" bIns="0" rtlCol="0" anchor="t">
            <a:spAutoFit/>
          </a:bodyPr>
          <a:lstStyle/>
          <a:p>
            <a:pPr algn="just">
              <a:lnSpc>
                <a:spcPts val="11200"/>
              </a:lnSpc>
            </a:pPr>
            <a:r>
              <a:rPr lang="en-US" sz="8000">
                <a:solidFill>
                  <a:srgbClr val="FFFFFF"/>
                </a:solidFill>
                <a:latin typeface="Telegraf" panose="00000500000000000000"/>
                <a:ea typeface="Telegraf" panose="00000500000000000000"/>
                <a:cs typeface="Telegraf" panose="00000500000000000000"/>
                <a:sym typeface="Telegraf" panose="00000500000000000000"/>
              </a:rPr>
              <a:t>Key Features</a:t>
            </a:r>
            <a:endParaRPr lang="en-US" sz="8000">
              <a:solidFill>
                <a:srgbClr val="FFFFFF"/>
              </a:solidFill>
              <a:latin typeface="Telegraf" panose="00000500000000000000"/>
              <a:ea typeface="Telegraf" panose="00000500000000000000"/>
              <a:cs typeface="Telegraf" panose="00000500000000000000"/>
              <a:sym typeface="Telegraf" panose="00000500000000000000"/>
            </a:endParaRPr>
          </a:p>
        </p:txBody>
      </p:sp>
      <p:grpSp>
        <p:nvGrpSpPr>
          <p:cNvPr id="6" name="Group 6"/>
          <p:cNvGrpSpPr/>
          <p:nvPr/>
        </p:nvGrpSpPr>
        <p:grpSpPr>
          <a:xfrm rot="0">
            <a:off x="2197735" y="2095500"/>
            <a:ext cx="11863070" cy="3461385"/>
            <a:chOff x="0" y="0"/>
            <a:chExt cx="2413930" cy="898235"/>
          </a:xfrm>
        </p:grpSpPr>
        <p:sp>
          <p:nvSpPr>
            <p:cNvPr id="7" name="Freeform 7"/>
            <p:cNvSpPr/>
            <p:nvPr/>
          </p:nvSpPr>
          <p:spPr>
            <a:xfrm>
              <a:off x="0" y="0"/>
              <a:ext cx="2413931" cy="898235"/>
            </a:xfrm>
            <a:custGeom>
              <a:avLst/>
              <a:gdLst/>
              <a:ahLst/>
              <a:cxnLst/>
              <a:rect l="l" t="t" r="r" b="b"/>
              <a:pathLst>
                <a:path w="2413931" h="898235">
                  <a:moveTo>
                    <a:pt x="0" y="0"/>
                  </a:moveTo>
                  <a:lnTo>
                    <a:pt x="2413931" y="0"/>
                  </a:lnTo>
                  <a:lnTo>
                    <a:pt x="2413931" y="898235"/>
                  </a:lnTo>
                  <a:lnTo>
                    <a:pt x="0" y="898235"/>
                  </a:lnTo>
                  <a:close/>
                </a:path>
              </a:pathLst>
            </a:custGeom>
            <a:blipFill>
              <a:blip r:embed="rId5"/>
              <a:stretch>
                <a:fillRect t="-26874" b="-52286"/>
              </a:stretch>
            </a:blipFill>
          </p:spPr>
        </p:sp>
      </p:grpSp>
      <p:sp>
        <p:nvSpPr>
          <p:cNvPr id="8" name="Freeform 8"/>
          <p:cNvSpPr/>
          <p:nvPr/>
        </p:nvSpPr>
        <p:spPr>
          <a:xfrm>
            <a:off x="-5662442" y="3851587"/>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81671" y="5791200"/>
            <a:ext cx="16921519" cy="3385813"/>
          </a:xfrm>
          <a:prstGeom prst="rect">
            <a:avLst/>
          </a:prstGeom>
        </p:spPr>
        <p:txBody>
          <a:bodyPr lIns="0" tIns="0" rIns="0" bIns="0" rtlCol="0" anchor="t">
            <a:spAutoFit/>
          </a:bodyPr>
          <a:lstStyle/>
          <a:p>
            <a:pPr marL="690880" lvl="1" indent="-345440" algn="l">
              <a:lnSpc>
                <a:spcPts val="4480"/>
              </a:lnSpc>
              <a:spcBef>
                <a:spcPct val="0"/>
              </a:spcBef>
              <a:buFont typeface="Arial" panose="020B0604020202020204"/>
              <a:buChar char="•"/>
            </a:pPr>
            <a:r>
              <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rPr>
              <a:t>Real-time Exchange Rates: Access t</a:t>
            </a:r>
            <a:r>
              <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rPr>
              <a:t>o live data from financial markets.</a:t>
            </a:r>
            <a:endPar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marL="690880" lvl="1" indent="-345440" algn="l">
              <a:lnSpc>
                <a:spcPts val="4480"/>
              </a:lnSpc>
              <a:spcBef>
                <a:spcPct val="0"/>
              </a:spcBef>
              <a:buFont typeface="Arial" panose="020B0604020202020204"/>
              <a:buChar char="•"/>
            </a:pPr>
            <a:r>
              <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rPr>
              <a:t>Multiple Currencies: Support for a wide range of global currencies.</a:t>
            </a:r>
            <a:endPar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marL="690880" lvl="1" indent="-345440" algn="l">
              <a:lnSpc>
                <a:spcPts val="4480"/>
              </a:lnSpc>
              <a:spcBef>
                <a:spcPct val="0"/>
              </a:spcBef>
              <a:buFont typeface="Arial" panose="020B0604020202020204"/>
              <a:buChar char="•"/>
            </a:pPr>
            <a:r>
              <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rPr>
              <a:t>User-Friendly Interface: Simple design for easy navigation and quick conversions.</a:t>
            </a:r>
            <a:endPar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marL="690880" lvl="1" indent="-345440" algn="l">
              <a:lnSpc>
                <a:spcPts val="4480"/>
              </a:lnSpc>
              <a:spcBef>
                <a:spcPct val="0"/>
              </a:spcBef>
              <a:buFont typeface="Arial" panose="020B0604020202020204"/>
              <a:buChar char="•"/>
            </a:pPr>
            <a:r>
              <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rPr>
              <a:t>Historical Data: Ability to view past exchange rates for better decision-making.</a:t>
            </a:r>
            <a:endParaRPr lang="en-US" sz="32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480"/>
              </a:lnSpc>
              <a:spcBef>
                <a:spcPct val="0"/>
              </a:spcBef>
            </a:pPr>
          </a:p>
          <a:p>
            <a:pPr algn="l">
              <a:lnSpc>
                <a:spcPts val="4480"/>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3185636" y="3061527"/>
            <a:ext cx="9982129" cy="9982129"/>
          </a:xfrm>
          <a:custGeom>
            <a:avLst/>
            <a:gdLst/>
            <a:ahLst/>
            <a:cxnLst/>
            <a:rect l="l" t="t" r="r" b="b"/>
            <a:pathLst>
              <a:path w="9982129" h="9982129">
                <a:moveTo>
                  <a:pt x="0" y="0"/>
                </a:moveTo>
                <a:lnTo>
                  <a:pt x="9982129" y="0"/>
                </a:lnTo>
                <a:lnTo>
                  <a:pt x="9982129"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9839047" y="-2922839"/>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228829" y="1597853"/>
            <a:ext cx="7546485" cy="1463674"/>
          </a:xfrm>
          <a:prstGeom prst="rect">
            <a:avLst/>
          </a:prstGeom>
        </p:spPr>
        <p:txBody>
          <a:bodyPr lIns="0" tIns="0" rIns="0" bIns="0" rtlCol="0" anchor="t">
            <a:spAutoFit/>
          </a:bodyPr>
          <a:lstStyle/>
          <a:p>
            <a:pPr algn="just">
              <a:lnSpc>
                <a:spcPts val="11200"/>
              </a:lnSpc>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How It Works</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6" name="TextBox 6"/>
          <p:cNvSpPr txBox="1"/>
          <p:nvPr/>
        </p:nvSpPr>
        <p:spPr>
          <a:xfrm>
            <a:off x="756194" y="5029164"/>
            <a:ext cx="8387806" cy="2194051"/>
          </a:xfrm>
          <a:prstGeom prst="rect">
            <a:avLst/>
          </a:prstGeom>
        </p:spPr>
        <p:txBody>
          <a:bodyPr lIns="0" tIns="0" rIns="0" bIns="0" rtlCol="0" anchor="t">
            <a:spAutoFit/>
          </a:bodyPr>
          <a:lstStyle/>
          <a:p>
            <a:pPr marL="604520" lvl="1" indent="-302260" algn="just">
              <a:lnSpc>
                <a:spcPts val="2885"/>
              </a:lnSpc>
              <a:spcBef>
                <a:spcPct val="0"/>
              </a:spcBef>
              <a:buFont typeface="Arial" panose="020B0604020202020204"/>
              <a:buChar char="•"/>
            </a:pPr>
            <a:r>
              <a:rPr lang="en-US" sz="2800" spc="-97">
                <a:solidFill>
                  <a:srgbClr val="FFFFFF"/>
                </a:solidFill>
                <a:latin typeface="Public Sans"/>
                <a:ea typeface="Public Sans"/>
                <a:cs typeface="Public Sans"/>
                <a:sym typeface="Public Sans"/>
              </a:rPr>
              <a:t>D</a:t>
            </a:r>
            <a:r>
              <a:rPr lang="en-US" sz="2800" u="none" strike="noStrike" spc="-97">
                <a:solidFill>
                  <a:srgbClr val="FFFFFF"/>
                </a:solidFill>
                <a:latin typeface="Public Sans"/>
                <a:ea typeface="Public Sans"/>
                <a:cs typeface="Public Sans"/>
                <a:sym typeface="Public Sans"/>
              </a:rPr>
              <a:t>ata Sources: Currency converters pull data from financial institutions and forex markets.</a:t>
            </a:r>
            <a:endParaRPr lang="en-US" sz="2800" u="none" strike="noStrike" spc="-97">
              <a:solidFill>
                <a:srgbClr val="FFFFFF"/>
              </a:solidFill>
              <a:latin typeface="Public Sans"/>
              <a:ea typeface="Public Sans"/>
              <a:cs typeface="Public Sans"/>
              <a:sym typeface="Public Sans"/>
            </a:endParaRPr>
          </a:p>
          <a:p>
            <a:pPr marL="604520" lvl="1" indent="-302260" algn="just">
              <a:lnSpc>
                <a:spcPts val="2885"/>
              </a:lnSpc>
              <a:spcBef>
                <a:spcPct val="0"/>
              </a:spcBef>
              <a:buFont typeface="Arial" panose="020B0604020202020204"/>
              <a:buChar char="•"/>
            </a:pPr>
          </a:p>
          <a:p>
            <a:pPr marL="604520" lvl="1" indent="-302260" algn="just">
              <a:lnSpc>
                <a:spcPts val="2885"/>
              </a:lnSpc>
              <a:spcBef>
                <a:spcPct val="0"/>
              </a:spcBef>
              <a:buFont typeface="Arial" panose="020B0604020202020204"/>
              <a:buChar char="•"/>
            </a:pPr>
            <a:r>
              <a:rPr lang="en-US" sz="2800" u="none" strike="noStrike" spc="-97">
                <a:solidFill>
                  <a:srgbClr val="FFFFFF"/>
                </a:solidFill>
                <a:latin typeface="Public Sans"/>
                <a:ea typeface="Public Sans"/>
                <a:cs typeface="Public Sans"/>
                <a:sym typeface="Public Sans"/>
              </a:rPr>
              <a:t>User Input: Users enter the amount and select the currencies to convert.</a:t>
            </a:r>
            <a:endParaRPr lang="en-US" sz="2800" u="none" strike="noStrike" spc="-97">
              <a:solidFill>
                <a:srgbClr val="FFFFFF"/>
              </a:solidFill>
              <a:latin typeface="Public Sans"/>
              <a:ea typeface="Public Sans"/>
              <a:cs typeface="Public Sans"/>
              <a:sym typeface="Public Sans"/>
            </a:endParaRPr>
          </a:p>
          <a:p>
            <a:pPr marL="0" lvl="0" indent="0" algn="just">
              <a:lnSpc>
                <a:spcPts val="2885"/>
              </a:lnSpc>
              <a:spcBef>
                <a:spcPct val="0"/>
              </a:spcBef>
            </a:pPr>
          </a:p>
        </p:txBody>
      </p:sp>
      <p:sp>
        <p:nvSpPr>
          <p:cNvPr id="7" name="Freeform 7"/>
          <p:cNvSpPr/>
          <p:nvPr/>
        </p:nvSpPr>
        <p:spPr>
          <a:xfrm>
            <a:off x="10618380" y="2939324"/>
            <a:ext cx="6640920" cy="5254628"/>
          </a:xfrm>
          <a:custGeom>
            <a:avLst/>
            <a:gdLst/>
            <a:ahLst/>
            <a:cxnLst/>
            <a:rect l="l" t="t" r="r" b="b"/>
            <a:pathLst>
              <a:path w="6640920" h="5254628">
                <a:moveTo>
                  <a:pt x="0" y="0"/>
                </a:moveTo>
                <a:lnTo>
                  <a:pt x="6640920" y="0"/>
                </a:lnTo>
                <a:lnTo>
                  <a:pt x="6640920" y="5254628"/>
                </a:lnTo>
                <a:lnTo>
                  <a:pt x="0" y="5254628"/>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Freeform 2"/>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5245573" y="3718258"/>
            <a:ext cx="12548545" cy="8303338"/>
          </a:xfrm>
          <a:custGeom>
            <a:avLst/>
            <a:gdLst/>
            <a:ahLst/>
            <a:cxnLst/>
            <a:rect l="l" t="t" r="r" b="b"/>
            <a:pathLst>
              <a:path w="12548545" h="8303338">
                <a:moveTo>
                  <a:pt x="0" y="0"/>
                </a:moveTo>
                <a:lnTo>
                  <a:pt x="12548546" y="0"/>
                </a:lnTo>
                <a:lnTo>
                  <a:pt x="12548546" y="8303337"/>
                </a:lnTo>
                <a:lnTo>
                  <a:pt x="0" y="8303337"/>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9144000" y="-2772662"/>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0719955" y="2125417"/>
            <a:ext cx="7568045" cy="7132883"/>
          </a:xfrm>
          <a:custGeom>
            <a:avLst/>
            <a:gdLst/>
            <a:ahLst/>
            <a:cxnLst/>
            <a:rect l="l" t="t" r="r" b="b"/>
            <a:pathLst>
              <a:path w="7568045" h="7132883">
                <a:moveTo>
                  <a:pt x="0" y="0"/>
                </a:moveTo>
                <a:lnTo>
                  <a:pt x="7568045" y="0"/>
                </a:lnTo>
                <a:lnTo>
                  <a:pt x="7568045" y="7132883"/>
                </a:lnTo>
                <a:lnTo>
                  <a:pt x="0" y="7132883"/>
                </a:lnTo>
                <a:lnTo>
                  <a:pt x="0" y="0"/>
                </a:lnTo>
                <a:close/>
              </a:path>
            </a:pathLst>
          </a:custGeom>
          <a:blipFill>
            <a:blip r:embed="rId5"/>
            <a:stretch>
              <a:fillRect/>
            </a:stretch>
          </a:blipFill>
        </p:spPr>
      </p:sp>
      <p:sp>
        <p:nvSpPr>
          <p:cNvPr id="7" name="TextBox 7"/>
          <p:cNvSpPr txBox="1"/>
          <p:nvPr/>
        </p:nvSpPr>
        <p:spPr>
          <a:xfrm>
            <a:off x="506397" y="606664"/>
            <a:ext cx="10546437" cy="2882899"/>
          </a:xfrm>
          <a:prstGeom prst="rect">
            <a:avLst/>
          </a:prstGeom>
        </p:spPr>
        <p:txBody>
          <a:bodyPr lIns="0" tIns="0" rIns="0" bIns="0" rtlCol="0" anchor="t">
            <a:spAutoFit/>
          </a:bodyPr>
          <a:lstStyle/>
          <a:p>
            <a:pPr algn="just">
              <a:lnSpc>
                <a:spcPts val="11200"/>
              </a:lnSpc>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Benefits of Using a Currency Converter</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8" name="TextBox 8"/>
          <p:cNvSpPr txBox="1"/>
          <p:nvPr/>
        </p:nvSpPr>
        <p:spPr>
          <a:xfrm>
            <a:off x="506397" y="4712215"/>
            <a:ext cx="10022215" cy="2640345"/>
          </a:xfrm>
          <a:prstGeom prst="rect">
            <a:avLst/>
          </a:prstGeom>
        </p:spPr>
        <p:txBody>
          <a:bodyPr lIns="0" tIns="0" rIns="0" bIns="0" rtlCol="0" anchor="t">
            <a:spAutoFit/>
          </a:bodyPr>
          <a:lstStyle/>
          <a:p>
            <a:pPr marL="633730" lvl="1" indent="-316865" algn="just">
              <a:lnSpc>
                <a:spcPts val="3025"/>
              </a:lnSpc>
              <a:spcBef>
                <a:spcPct val="0"/>
              </a:spcBef>
              <a:buFont typeface="Arial" panose="020B0604020202020204"/>
              <a:buChar char="•"/>
            </a:pPr>
            <a:r>
              <a:rPr lang="en-US" sz="2935" u="none" strike="noStrike" spc="-102">
                <a:solidFill>
                  <a:srgbClr val="FFFFFF"/>
                </a:solidFill>
                <a:latin typeface="Public Sans"/>
                <a:ea typeface="Public Sans"/>
                <a:cs typeface="Public Sans"/>
                <a:sym typeface="Public Sans"/>
              </a:rPr>
              <a:t>Accuracy: Provides up-to-date and precise exchange rates.</a:t>
            </a:r>
            <a:endParaRPr lang="en-US" sz="2935" u="none" strike="noStrike" spc="-102">
              <a:solidFill>
                <a:srgbClr val="FFFFFF"/>
              </a:solidFill>
              <a:latin typeface="Public Sans"/>
              <a:ea typeface="Public Sans"/>
              <a:cs typeface="Public Sans"/>
              <a:sym typeface="Public Sans"/>
            </a:endParaRPr>
          </a:p>
          <a:p>
            <a:pPr marL="633730" lvl="1" indent="-316865" algn="just">
              <a:lnSpc>
                <a:spcPts val="3025"/>
              </a:lnSpc>
              <a:spcBef>
                <a:spcPct val="0"/>
              </a:spcBef>
              <a:buFont typeface="Arial" panose="020B0604020202020204"/>
              <a:buChar char="•"/>
            </a:pPr>
            <a:r>
              <a:rPr lang="en-US" sz="2935" u="none" strike="noStrike" spc="-102">
                <a:solidFill>
                  <a:srgbClr val="FFFFFF"/>
                </a:solidFill>
                <a:latin typeface="Public Sans"/>
                <a:ea typeface="Public Sans"/>
                <a:cs typeface="Public Sans"/>
                <a:sym typeface="Public Sans"/>
              </a:rPr>
              <a:t>Convenience: Easily accessible via web or mobile applications.</a:t>
            </a:r>
            <a:endParaRPr lang="en-US" sz="2935" u="none" strike="noStrike" spc="-102">
              <a:solidFill>
                <a:srgbClr val="FFFFFF"/>
              </a:solidFill>
              <a:latin typeface="Public Sans"/>
              <a:ea typeface="Public Sans"/>
              <a:cs typeface="Public Sans"/>
              <a:sym typeface="Public Sans"/>
            </a:endParaRPr>
          </a:p>
          <a:p>
            <a:pPr marL="633730" lvl="1" indent="-316865" algn="just">
              <a:lnSpc>
                <a:spcPts val="3025"/>
              </a:lnSpc>
              <a:spcBef>
                <a:spcPct val="0"/>
              </a:spcBef>
              <a:buFont typeface="Arial" panose="020B0604020202020204"/>
              <a:buChar char="•"/>
            </a:pPr>
            <a:r>
              <a:rPr lang="en-US" sz="2935" u="none" strike="noStrike" spc="-102">
                <a:solidFill>
                  <a:srgbClr val="FFFFFF"/>
                </a:solidFill>
                <a:latin typeface="Public Sans"/>
                <a:ea typeface="Public Sans"/>
                <a:cs typeface="Public Sans"/>
                <a:sym typeface="Public Sans"/>
              </a:rPr>
              <a:t>Cost-Effective: Helps users avoid unfavorable exchange rates and fees</a:t>
            </a:r>
            <a:endParaRPr lang="en-US" sz="2935" u="none" strike="noStrike" spc="-102">
              <a:solidFill>
                <a:srgbClr val="FFFFFF"/>
              </a:solidFill>
              <a:latin typeface="Public Sans"/>
              <a:ea typeface="Public Sans"/>
              <a:cs typeface="Public Sans"/>
              <a:sym typeface="Public Sans"/>
            </a:endParaRPr>
          </a:p>
          <a:p>
            <a:pPr marL="0" lvl="0" indent="0" algn="just">
              <a:lnSpc>
                <a:spcPts val="2610"/>
              </a:lnSpc>
              <a:spcBef>
                <a:spcPct val="0"/>
              </a:spcBef>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355359" y="447500"/>
            <a:ext cx="8788641" cy="1463674"/>
          </a:xfrm>
          <a:prstGeom prst="rect">
            <a:avLst/>
          </a:prstGeom>
        </p:spPr>
        <p:txBody>
          <a:bodyPr lIns="0" tIns="0" rIns="0" bIns="0" rtlCol="0" anchor="t">
            <a:spAutoFit/>
          </a:bodyPr>
          <a:lstStyle/>
          <a:p>
            <a:pPr algn="just">
              <a:lnSpc>
                <a:spcPts val="11200"/>
              </a:lnSpc>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Use Cases</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3" name="Freeform 3"/>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5628835" y="3584502"/>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9817341" y="-3073017"/>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sp>
      <p:sp>
        <p:nvSpPr>
          <p:cNvPr id="7" name="Freeform 7"/>
          <p:cNvSpPr/>
          <p:nvPr/>
        </p:nvSpPr>
        <p:spPr>
          <a:xfrm>
            <a:off x="9144000" y="1028700"/>
            <a:ext cx="8115300" cy="8229600"/>
          </a:xfrm>
          <a:custGeom>
            <a:avLst/>
            <a:gdLst/>
            <a:ahLst/>
            <a:cxnLst/>
            <a:rect l="l" t="t" r="r" b="b"/>
            <a:pathLst>
              <a:path w="8115300" h="8229600">
                <a:moveTo>
                  <a:pt x="0" y="0"/>
                </a:moveTo>
                <a:lnTo>
                  <a:pt x="8115300" y="0"/>
                </a:lnTo>
                <a:lnTo>
                  <a:pt x="8115300" y="8229600"/>
                </a:lnTo>
                <a:lnTo>
                  <a:pt x="0" y="8229600"/>
                </a:lnTo>
                <a:lnTo>
                  <a:pt x="0" y="0"/>
                </a:lnTo>
                <a:close/>
              </a:path>
            </a:pathLst>
          </a:custGeom>
          <a:blipFill>
            <a:blip r:embed="rId5"/>
            <a:stretch>
              <a:fillRect t="-23958" b="-23958"/>
            </a:stretch>
          </a:blipFill>
        </p:spPr>
      </p:sp>
      <p:sp>
        <p:nvSpPr>
          <p:cNvPr id="8" name="TextBox 8"/>
          <p:cNvSpPr txBox="1"/>
          <p:nvPr/>
        </p:nvSpPr>
        <p:spPr>
          <a:xfrm>
            <a:off x="188473" y="3413052"/>
            <a:ext cx="8573596" cy="4756541"/>
          </a:xfrm>
          <a:prstGeom prst="rect">
            <a:avLst/>
          </a:prstGeom>
        </p:spPr>
        <p:txBody>
          <a:bodyPr lIns="0" tIns="0" rIns="0" bIns="0" rtlCol="0" anchor="t">
            <a:spAutoFit/>
          </a:bodyPr>
          <a:lstStyle/>
          <a:p>
            <a:pPr marL="701675" lvl="1" indent="-351155" algn="l">
              <a:lnSpc>
                <a:spcPts val="5525"/>
              </a:lnSpc>
              <a:buFont typeface="Arial" panose="020B0604020202020204"/>
              <a:buChar char="•"/>
            </a:pPr>
            <a:r>
              <a:rPr lang="en-US" sz="3250" spc="-113">
                <a:solidFill>
                  <a:srgbClr val="FFFFFF"/>
                </a:solidFill>
                <a:latin typeface="Public Sans"/>
                <a:ea typeface="Public Sans"/>
                <a:cs typeface="Public Sans"/>
                <a:sym typeface="Public Sans"/>
              </a:rPr>
              <a:t>T</a:t>
            </a:r>
            <a:r>
              <a:rPr lang="en-US" sz="3250" u="none" strike="noStrike" spc="-113">
                <a:solidFill>
                  <a:srgbClr val="FFFFFF"/>
                </a:solidFill>
                <a:latin typeface="Public Sans"/>
                <a:ea typeface="Public Sans"/>
                <a:cs typeface="Public Sans"/>
                <a:sym typeface="Public Sans"/>
              </a:rPr>
              <a:t>ravelers: Calculate expenses in foreign currencies before and during trips.</a:t>
            </a:r>
            <a:endParaRPr lang="en-US" sz="3250" u="none" strike="noStrike" spc="-113">
              <a:solidFill>
                <a:srgbClr val="FFFFFF"/>
              </a:solidFill>
              <a:latin typeface="Public Sans"/>
              <a:ea typeface="Public Sans"/>
              <a:cs typeface="Public Sans"/>
              <a:sym typeface="Public Sans"/>
            </a:endParaRPr>
          </a:p>
          <a:p>
            <a:pPr marL="701675" lvl="1" indent="-351155" algn="l">
              <a:lnSpc>
                <a:spcPts val="5525"/>
              </a:lnSpc>
              <a:buFont typeface="Arial" panose="020B0604020202020204"/>
              <a:buChar char="•"/>
            </a:pPr>
            <a:r>
              <a:rPr lang="en-US" sz="3250" u="none" strike="noStrike" spc="-113">
                <a:solidFill>
                  <a:srgbClr val="FFFFFF"/>
                </a:solidFill>
                <a:latin typeface="Public Sans"/>
                <a:ea typeface="Public Sans"/>
                <a:cs typeface="Public Sans"/>
                <a:sym typeface="Public Sans"/>
              </a:rPr>
              <a:t>Businesses: Manage international transactions and pricing strategies.</a:t>
            </a:r>
            <a:endParaRPr lang="en-US" sz="3250" u="none" strike="noStrike" spc="-113">
              <a:solidFill>
                <a:srgbClr val="FFFFFF"/>
              </a:solidFill>
              <a:latin typeface="Public Sans"/>
              <a:ea typeface="Public Sans"/>
              <a:cs typeface="Public Sans"/>
              <a:sym typeface="Public Sans"/>
            </a:endParaRPr>
          </a:p>
          <a:p>
            <a:pPr marL="701675" lvl="1" indent="-351155" algn="l">
              <a:lnSpc>
                <a:spcPts val="5525"/>
              </a:lnSpc>
              <a:buFont typeface="Arial" panose="020B0604020202020204"/>
              <a:buChar char="•"/>
            </a:pPr>
            <a:r>
              <a:rPr lang="en-US" sz="3250" u="none" strike="noStrike" spc="-113">
                <a:solidFill>
                  <a:srgbClr val="FFFFFF"/>
                </a:solidFill>
                <a:latin typeface="Public Sans"/>
                <a:ea typeface="Public Sans"/>
                <a:cs typeface="Public Sans"/>
                <a:sym typeface="Public Sans"/>
              </a:rPr>
              <a:t>Investors: Analyze currency trends for investment opportunities.</a:t>
            </a:r>
            <a:endParaRPr lang="en-US" sz="3250" u="none" strike="noStrike" spc="-113">
              <a:solidFill>
                <a:srgbClr val="FFFFFF"/>
              </a:solidFill>
              <a:latin typeface="Public Sans"/>
              <a:ea typeface="Public Sans"/>
              <a:cs typeface="Public Sans"/>
              <a:sym typeface="Public Sans"/>
            </a:endParaRPr>
          </a:p>
          <a:p>
            <a:pPr marL="0" lvl="0" indent="0" algn="just">
              <a:lnSpc>
                <a:spcPts val="2010"/>
              </a:lnSpc>
              <a:spcBef>
                <a:spcPct val="0"/>
              </a:spcBef>
            </a:pPr>
          </a:p>
          <a:p>
            <a:pPr marL="0" lvl="0" indent="0" algn="just">
              <a:lnSpc>
                <a:spcPts val="2010"/>
              </a:lnSpc>
              <a:spcBef>
                <a:spcPct val="0"/>
              </a:spcBef>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749768" y="895350"/>
            <a:ext cx="7671490" cy="1618823"/>
          </a:xfrm>
          <a:prstGeom prst="rect">
            <a:avLst/>
          </a:prstGeom>
        </p:spPr>
        <p:txBody>
          <a:bodyPr lIns="0" tIns="0" rIns="0" bIns="0" rtlCol="0" anchor="t">
            <a:spAutoFit/>
          </a:bodyPr>
          <a:lstStyle/>
          <a:p>
            <a:pPr algn="l">
              <a:lnSpc>
                <a:spcPts val="6325"/>
              </a:lnSpc>
            </a:pPr>
            <a:r>
              <a:rPr lang="en-US" sz="4515" b="1">
                <a:solidFill>
                  <a:srgbClr val="FFFFFF"/>
                </a:solidFill>
                <a:latin typeface="Telegraf Bold" panose="00000800000000000000"/>
                <a:ea typeface="Telegraf Bold" panose="00000800000000000000"/>
                <a:cs typeface="Telegraf Bold" panose="00000800000000000000"/>
                <a:sym typeface="Telegraf Bold" panose="00000800000000000000"/>
              </a:rPr>
              <a:t>Technology Behind Currency Converters</a:t>
            </a:r>
            <a:endParaRPr lang="en-US" sz="4515"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3" name="Freeform 3"/>
          <p:cNvSpPr/>
          <p:nvPr/>
        </p:nvSpPr>
        <p:spPr>
          <a:xfrm>
            <a:off x="9144000" y="-2722710"/>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4" name="Freeform 4"/>
          <p:cNvSpPr/>
          <p:nvPr/>
        </p:nvSpPr>
        <p:spPr>
          <a:xfrm>
            <a:off x="-5025052" y="5773664"/>
            <a:ext cx="9982129" cy="9982129"/>
          </a:xfrm>
          <a:custGeom>
            <a:avLst/>
            <a:gdLst/>
            <a:ahLst/>
            <a:cxnLst/>
            <a:rect l="l" t="t" r="r" b="b"/>
            <a:pathLst>
              <a:path w="9982129" h="9982129">
                <a:moveTo>
                  <a:pt x="0" y="0"/>
                </a:moveTo>
                <a:lnTo>
                  <a:pt x="9982128" y="0"/>
                </a:lnTo>
                <a:lnTo>
                  <a:pt x="9982128" y="9982129"/>
                </a:lnTo>
                <a:lnTo>
                  <a:pt x="0" y="99821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06990" y="4649333"/>
            <a:ext cx="9031717" cy="3953602"/>
          </a:xfrm>
          <a:prstGeom prst="rect">
            <a:avLst/>
          </a:prstGeom>
        </p:spPr>
        <p:txBody>
          <a:bodyPr lIns="0" tIns="0" rIns="0" bIns="0" rtlCol="0" anchor="t">
            <a:spAutoFit/>
          </a:bodyPr>
          <a:lstStyle/>
          <a:p>
            <a:pPr marL="730885" lvl="1" indent="-365760" algn="just">
              <a:lnSpc>
                <a:spcPts val="4740"/>
              </a:lnSpc>
              <a:buFont typeface="Arial" panose="020B0604020202020204"/>
              <a:buChar char="•"/>
            </a:pPr>
            <a:r>
              <a:rPr lang="en-US" sz="3385" u="none" strike="noStrike" spc="-118">
                <a:solidFill>
                  <a:srgbClr val="FFFFFF"/>
                </a:solidFill>
                <a:latin typeface="Public Sans"/>
                <a:ea typeface="Public Sans"/>
                <a:cs typeface="Public Sans"/>
                <a:sym typeface="Public Sans"/>
              </a:rPr>
              <a:t>APIs: Integration with financial data APIs for real-time updates.</a:t>
            </a:r>
            <a:endParaRPr lang="en-US" sz="3385" u="none" strike="noStrike" spc="-118">
              <a:solidFill>
                <a:srgbClr val="FFFFFF"/>
              </a:solidFill>
              <a:latin typeface="Public Sans"/>
              <a:ea typeface="Public Sans"/>
              <a:cs typeface="Public Sans"/>
              <a:sym typeface="Public Sans"/>
            </a:endParaRPr>
          </a:p>
          <a:p>
            <a:pPr marL="730885" lvl="1" indent="-365760" algn="just">
              <a:lnSpc>
                <a:spcPts val="4740"/>
              </a:lnSpc>
              <a:buFont typeface="Arial" panose="020B0604020202020204"/>
              <a:buChar char="•"/>
            </a:pPr>
            <a:r>
              <a:rPr lang="en-US" sz="3385" u="none" strike="noStrike" spc="-118">
                <a:solidFill>
                  <a:srgbClr val="FFFFFF"/>
                </a:solidFill>
                <a:latin typeface="Public Sans"/>
                <a:ea typeface="Public Sans"/>
                <a:cs typeface="Public Sans"/>
                <a:sym typeface="Public Sans"/>
              </a:rPr>
              <a:t>Responsive Design: Ensures usability across devices (desktop, tablet, mobile).</a:t>
            </a:r>
            <a:endParaRPr lang="en-US" sz="3385" u="none" strike="noStrike" spc="-118">
              <a:solidFill>
                <a:srgbClr val="FFFFFF"/>
              </a:solidFill>
              <a:latin typeface="Public Sans"/>
              <a:ea typeface="Public Sans"/>
              <a:cs typeface="Public Sans"/>
              <a:sym typeface="Public Sans"/>
            </a:endParaRPr>
          </a:p>
          <a:p>
            <a:pPr marL="730885" lvl="1" indent="-365760" algn="just">
              <a:lnSpc>
                <a:spcPts val="4740"/>
              </a:lnSpc>
              <a:buFont typeface="Arial" panose="020B0604020202020204"/>
              <a:buChar char="•"/>
            </a:pPr>
            <a:r>
              <a:rPr lang="en-US" sz="3385" u="none" strike="noStrike" spc="-118">
                <a:solidFill>
                  <a:srgbClr val="FFFFFF"/>
                </a:solidFill>
                <a:latin typeface="Public Sans"/>
                <a:ea typeface="Public Sans"/>
                <a:cs typeface="Public Sans"/>
                <a:sym typeface="Public Sans"/>
              </a:rPr>
              <a:t>Security: Implementation of secure protocols to protect user data.</a:t>
            </a:r>
            <a:endParaRPr lang="en-US" sz="3385" u="none" strike="noStrike" spc="-118">
              <a:solidFill>
                <a:srgbClr val="FFFFFF"/>
              </a:solidFill>
              <a:latin typeface="Public Sans"/>
              <a:ea typeface="Public Sans"/>
              <a:cs typeface="Public Sans"/>
              <a:sym typeface="Public Sans"/>
            </a:endParaRPr>
          </a:p>
          <a:p>
            <a:pPr marL="0" lvl="0" indent="0" algn="just">
              <a:lnSpc>
                <a:spcPts val="2355"/>
              </a:lnSpc>
              <a:spcBef>
                <a:spcPct val="0"/>
              </a:spcBef>
            </a:pPr>
          </a:p>
        </p:txBody>
      </p:sp>
      <p:sp>
        <p:nvSpPr>
          <p:cNvPr id="6" name="Freeform 6"/>
          <p:cNvSpPr/>
          <p:nvPr/>
        </p:nvSpPr>
        <p:spPr>
          <a:xfrm>
            <a:off x="13296936" y="-4991064"/>
            <a:ext cx="9982129" cy="9982129"/>
          </a:xfrm>
          <a:custGeom>
            <a:avLst/>
            <a:gdLst/>
            <a:ahLst/>
            <a:cxnLst/>
            <a:rect l="l" t="t" r="r" b="b"/>
            <a:pathLst>
              <a:path w="9982129" h="9982129">
                <a:moveTo>
                  <a:pt x="0" y="0"/>
                </a:moveTo>
                <a:lnTo>
                  <a:pt x="9982128" y="0"/>
                </a:lnTo>
                <a:lnTo>
                  <a:pt x="9982128" y="9982128"/>
                </a:lnTo>
                <a:lnTo>
                  <a:pt x="0" y="9982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127287" y="3370051"/>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grpSp>
        <p:nvGrpSpPr>
          <p:cNvPr id="8" name="Group 8"/>
          <p:cNvGrpSpPr/>
          <p:nvPr/>
        </p:nvGrpSpPr>
        <p:grpSpPr>
          <a:xfrm rot="0">
            <a:off x="8939005" y="1573783"/>
            <a:ext cx="8320295" cy="7139435"/>
            <a:chOff x="0" y="0"/>
            <a:chExt cx="6269228" cy="5379466"/>
          </a:xfrm>
        </p:grpSpPr>
        <p:sp>
          <p:nvSpPr>
            <p:cNvPr id="9" name="Freeform 9"/>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5"/>
              <a:stretch>
                <a:fillRect l="-14395" r="-14395"/>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1828"/>
        </a:solidFill>
        <a:effectLst/>
      </p:bgPr>
    </p:bg>
    <p:spTree>
      <p:nvGrpSpPr>
        <p:cNvPr id="1" name=""/>
        <p:cNvGrpSpPr/>
        <p:nvPr/>
      </p:nvGrpSpPr>
      <p:grpSpPr>
        <a:xfrm>
          <a:off x="0" y="0"/>
          <a:ext cx="0" cy="0"/>
          <a:chOff x="0" y="0"/>
          <a:chExt cx="0" cy="0"/>
        </a:xfrm>
      </p:grpSpPr>
      <p:sp>
        <p:nvSpPr>
          <p:cNvPr id="2" name="TextBox 2"/>
          <p:cNvSpPr txBox="1"/>
          <p:nvPr/>
        </p:nvSpPr>
        <p:spPr>
          <a:xfrm>
            <a:off x="3256915" y="173355"/>
            <a:ext cx="4819650" cy="1143000"/>
          </a:xfrm>
          <a:prstGeom prst="rect">
            <a:avLst/>
          </a:prstGeom>
        </p:spPr>
        <p:txBody>
          <a:bodyPr lIns="0" tIns="0" rIns="0" bIns="0" rtlCol="0" anchor="t">
            <a:noAutofit/>
          </a:bodyPr>
          <a:lstStyle/>
          <a:p>
            <a:pPr algn="l">
              <a:lnSpc>
                <a:spcPts val="11200"/>
              </a:lnSpc>
              <a:spcBef>
                <a:spcPct val="0"/>
              </a:spcBef>
            </a:pPr>
            <a:r>
              <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rPr>
              <a:t>HTML Code</a:t>
            </a:r>
            <a:endParaRPr lang="en-US" sz="8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3" name="TextBox 3"/>
          <p:cNvSpPr txBox="1"/>
          <p:nvPr/>
        </p:nvSpPr>
        <p:spPr>
          <a:xfrm>
            <a:off x="1028700" y="1994881"/>
            <a:ext cx="10725507" cy="7843520"/>
          </a:xfrm>
          <a:prstGeom prst="rect">
            <a:avLst/>
          </a:prstGeom>
        </p:spPr>
        <p:txBody>
          <a:bodyPr lIns="0" tIns="0" rIns="0" bIns="0" rtlCol="0" anchor="t">
            <a:spAutoFit/>
          </a:bodyPr>
          <a:lstStyle/>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&lt;!DOCTYPE html&gt;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&lt;html&gt;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&lt;head&gt;...&lt;/head&gt;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&lt;body&gt;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 class="container"&gt;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 class="header"&gt;...&lt;/div&gt;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 class="form"&gt;...&lt;/div&gt;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 class="result"&gt;...&lt;/div&gt;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 class="footer"&gt;Created by J. Pavan Tej&lt;/div&gt;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&lt;/div&gt;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  &lt;/body&gt;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pPr>
            <a:r>
              <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rPr>
              <a:t>&lt;/html&gt;</a:t>
            </a: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a:p>
            <a:pPr algn="l">
              <a:lnSpc>
                <a:spcPts val="4705"/>
              </a:lnSpc>
              <a:spcBef>
                <a:spcPct val="0"/>
              </a:spcBef>
            </a:pPr>
            <a:endParaRPr lang="en-US" sz="2000" b="1">
              <a:solidFill>
                <a:srgbClr val="FFFFFF"/>
              </a:solidFill>
              <a:latin typeface="Telegraf Bold" panose="00000800000000000000"/>
              <a:ea typeface="Telegraf Bold" panose="00000800000000000000"/>
              <a:cs typeface="Telegraf Bold" panose="00000800000000000000"/>
              <a:sym typeface="Telegraf Bold" panose="00000800000000000000"/>
            </a:endParaRPr>
          </a:p>
        </p:txBody>
      </p:sp>
      <p:sp>
        <p:nvSpPr>
          <p:cNvPr id="4" name="Freeform 4"/>
          <p:cNvSpPr/>
          <p:nvPr/>
        </p:nvSpPr>
        <p:spPr>
          <a:xfrm>
            <a:off x="-2895910" y="3009904"/>
            <a:ext cx="12548545" cy="8303338"/>
          </a:xfrm>
          <a:custGeom>
            <a:avLst/>
            <a:gdLst/>
            <a:ahLst/>
            <a:cxnLst/>
            <a:rect l="l" t="t" r="r" b="b"/>
            <a:pathLst>
              <a:path w="12548545" h="8303338">
                <a:moveTo>
                  <a:pt x="0" y="0"/>
                </a:moveTo>
                <a:lnTo>
                  <a:pt x="12548545" y="0"/>
                </a:lnTo>
                <a:lnTo>
                  <a:pt x="12548545" y="8303338"/>
                </a:lnTo>
                <a:lnTo>
                  <a:pt x="0" y="8303338"/>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
        <p:nvSpPr>
          <p:cNvPr id="5" name="Freeform 5"/>
          <p:cNvSpPr/>
          <p:nvPr/>
        </p:nvSpPr>
        <p:spPr>
          <a:xfrm>
            <a:off x="9839047" y="-2922839"/>
            <a:ext cx="12548545" cy="8303338"/>
          </a:xfrm>
          <a:custGeom>
            <a:avLst/>
            <a:gdLst/>
            <a:ahLst/>
            <a:cxnLst/>
            <a:rect l="l" t="t" r="r" b="b"/>
            <a:pathLst>
              <a:path w="12548545" h="8303338">
                <a:moveTo>
                  <a:pt x="0" y="0"/>
                </a:moveTo>
                <a:lnTo>
                  <a:pt x="12548545" y="0"/>
                </a:lnTo>
                <a:lnTo>
                  <a:pt x="12548545" y="8303337"/>
                </a:lnTo>
                <a:lnTo>
                  <a:pt x="0" y="8303337"/>
                </a:lnTo>
                <a:lnTo>
                  <a:pt x="0" y="0"/>
                </a:lnTo>
                <a:close/>
              </a:path>
            </a:pathLst>
          </a:custGeom>
          <a:blipFill>
            <a:blip r:embed="rId1">
              <a:alphaModFix amt="18000"/>
              <a:extLst>
                <a:ext uri="{96DAC541-7B7A-43D3-8B79-37D633B846F1}">
                  <asvg:svgBlip xmlns:asvg="http://schemas.microsoft.com/office/drawing/2016/SVG/main" r:embed="rId2"/>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3270</Words>
  <Application>WPS Presentation</Application>
  <PresentationFormat>On-screen Show (4:3)</PresentationFormat>
  <Paragraphs>121</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SimSun</vt:lpstr>
      <vt:lpstr>Wingdings</vt:lpstr>
      <vt:lpstr>Telegraf Bold</vt:lpstr>
      <vt:lpstr>Public Sans</vt:lpstr>
      <vt:lpstr>Telegraf</vt:lpstr>
      <vt:lpstr>Arial</vt:lpstr>
      <vt:lpstr>Public Sans Bold</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3D Geometric Cryptocurrency Presentation</dc:title>
  <dc:creator/>
  <cp:lastModifiedBy>Jaggali Pavan tej</cp:lastModifiedBy>
  <cp:revision>3</cp:revision>
  <dcterms:created xsi:type="dcterms:W3CDTF">2006-08-16T00:00:00Z</dcterms:created>
  <dcterms:modified xsi:type="dcterms:W3CDTF">2025-05-24T14:52:15Z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43AFB5A6D9484376ADB5A7BBB72EA137_12</vt:lpwstr>
  </property>
  <property fmtid="{D5CDD505-2E9C-101B-9397-08002B2CF9AE}" pid="3" name="KSOProductBuildVer">
    <vt:lpwstr>1033-12.2.0.21179</vt:lpwstr>
  </property>
</Properties>
</file>